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C0313-7777-E44E-BF53-A83755D79030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064FE-23C9-3949-8054-27B2B16A1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7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9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0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4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7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4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1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1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064FE-23C9-3949-8054-27B2B16A16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0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1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7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86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9907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1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45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4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1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0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0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8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6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8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21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247750-E4FE-49E9-8718-F2B32055B8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4C187-E883-CA44-BAB5-FDB7604FC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Beers and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34FDD-BE57-6340-91E9-F7F4F4397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EA6C2"/>
                </a:solidFill>
              </a:rPr>
              <a:t>By: </a:t>
            </a:r>
            <a:r>
              <a:rPr lang="en-US" dirty="0" err="1">
                <a:solidFill>
                  <a:srgbClr val="8EA6C2"/>
                </a:solidFill>
              </a:rPr>
              <a:t>Aniketh</a:t>
            </a:r>
            <a:r>
              <a:rPr lang="en-US" dirty="0">
                <a:solidFill>
                  <a:srgbClr val="8EA6C2"/>
                </a:solidFill>
              </a:rPr>
              <a:t> </a:t>
            </a:r>
            <a:r>
              <a:rPr lang="en-US" dirty="0" err="1">
                <a:solidFill>
                  <a:srgbClr val="8EA6C2"/>
                </a:solidFill>
              </a:rPr>
              <a:t>Vankina</a:t>
            </a:r>
            <a:r>
              <a:rPr lang="en-US" dirty="0">
                <a:solidFill>
                  <a:srgbClr val="8EA6C2"/>
                </a:solidFill>
              </a:rPr>
              <a:t>, Kenneth Poling</a:t>
            </a:r>
          </a:p>
        </p:txBody>
      </p:sp>
    </p:spTree>
    <p:extLst>
      <p:ext uri="{BB962C8B-B14F-4D97-AF65-F5344CB8AC3E}">
        <p14:creationId xmlns:p14="http://schemas.microsoft.com/office/powerpoint/2010/main" val="2494797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18C0-E65D-4E4C-8C35-5DD9B1AE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Data Points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45030A-B2B1-3F49-A9F9-7AC945624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1519" y="1672697"/>
            <a:ext cx="6635969" cy="47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6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C9458-7934-DB4C-996D-96AEB38E6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147943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Breweries per State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96984C0D-0E5F-D34B-A50D-3D33814E4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163" y="199581"/>
            <a:ext cx="11575113" cy="49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119E-A7C7-E943-AA94-F1780E35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with the missing values in Bitterness and Alcohol Content?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12CC-48D3-0347-9F7E-4EB5D618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IBU: 1005 missing values</a:t>
            </a:r>
          </a:p>
          <a:p>
            <a:r>
              <a:rPr lang="en-US" dirty="0"/>
              <a:t>ABV: 62 missing values</a:t>
            </a:r>
          </a:p>
          <a:p>
            <a:r>
              <a:rPr lang="en-US" dirty="0"/>
              <a:t>When ABV is missing, IBU is also missing</a:t>
            </a:r>
          </a:p>
          <a:p>
            <a:r>
              <a:rPr lang="en-US" dirty="0"/>
              <a:t>In this case, replacing the missing values with closest distribution points is the most viable option</a:t>
            </a:r>
          </a:p>
        </p:txBody>
      </p:sp>
    </p:spTree>
    <p:extLst>
      <p:ext uri="{BB962C8B-B14F-4D97-AF65-F5344CB8AC3E}">
        <p14:creationId xmlns:p14="http://schemas.microsoft.com/office/powerpoint/2010/main" val="339350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85431-A4CD-F84C-B3C9-FCDFF0FF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/>
              <a:t>Median ABV by State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8E527DF-9848-42CA-B99B-66EBA41E7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r>
              <a:rPr lang="en-US" dirty="0"/>
              <a:t>Lowest Median ABV in Utah</a:t>
            </a:r>
          </a:p>
        </p:txBody>
      </p:sp>
      <p:pic>
        <p:nvPicPr>
          <p:cNvPr id="9" name="Content Placeholder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F812007-C11D-EE44-B8DC-E2FD97E750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6" y="2760403"/>
            <a:ext cx="11411476" cy="3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6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86BAC-2309-874D-BB00-56AA01BB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Median IBU by State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F563A-0957-44A8-8C6A-FD8A09C3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8EA6C2"/>
                </a:solidFill>
              </a:rPr>
              <a:t>Highest IBU in Maine and West Virginia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230FE-DB03-EE4A-8A58-9D1B28BDDF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315" y="1213334"/>
            <a:ext cx="6197668" cy="44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5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7C0AE-0646-564D-9A79-2F7EB084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/>
              <a:t>Highest Alcohol Content and Bitterness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129D-239A-0B43-83E0-E39F6A86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 fontAlgn="t"/>
            <a:endParaRPr lang="en-US" dirty="0">
              <a:effectLst/>
            </a:endParaRPr>
          </a:p>
          <a:p>
            <a:pPr fontAlgn="t"/>
            <a:endParaRPr lang="en-US" dirty="0">
              <a:effectLst/>
            </a:endParaRPr>
          </a:p>
          <a:p>
            <a:pPr marL="36900" indent="0" fontAlgn="t">
              <a:lnSpc>
                <a:spcPct val="90000"/>
              </a:lnSpc>
              <a:buNone/>
            </a:pPr>
            <a:endParaRPr lang="en-US" sz="1400" dirty="0"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E31EE-03C5-9747-8188-5F192F222D6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1809" y="778415"/>
            <a:ext cx="3476380" cy="2624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2DD872-B394-2D49-90E2-69429EF1D05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216" y="3987012"/>
            <a:ext cx="3476381" cy="262466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855F2B-FE27-E04F-8D12-1F7266E7D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198196"/>
              </p:ext>
            </p:extLst>
          </p:nvPr>
        </p:nvGraphicFramePr>
        <p:xfrm>
          <a:off x="194119" y="2993571"/>
          <a:ext cx="7284357" cy="122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119">
                  <a:extLst>
                    <a:ext uri="{9D8B030D-6E8A-4147-A177-3AD203B41FA5}">
                      <a16:colId xmlns:a16="http://schemas.microsoft.com/office/drawing/2014/main" val="2048931877"/>
                    </a:ext>
                  </a:extLst>
                </a:gridCol>
                <a:gridCol w="2428119">
                  <a:extLst>
                    <a:ext uri="{9D8B030D-6E8A-4147-A177-3AD203B41FA5}">
                      <a16:colId xmlns:a16="http://schemas.microsoft.com/office/drawing/2014/main" val="3129124148"/>
                    </a:ext>
                  </a:extLst>
                </a:gridCol>
                <a:gridCol w="2428119">
                  <a:extLst>
                    <a:ext uri="{9D8B030D-6E8A-4147-A177-3AD203B41FA5}">
                      <a16:colId xmlns:a16="http://schemas.microsoft.com/office/drawing/2014/main" val="3726234788"/>
                    </a:ext>
                  </a:extLst>
                </a:gridCol>
              </a:tblGrid>
              <a:tr h="3667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53873"/>
                  </a:ext>
                </a:extLst>
              </a:tr>
              <a:tr h="373978">
                <a:tc>
                  <a:txBody>
                    <a:bodyPr/>
                    <a:lstStyle/>
                    <a:p>
                      <a:r>
                        <a:rPr lang="en-US" dirty="0"/>
                        <a:t>Highest 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Colorado (CO)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7513"/>
                  </a:ext>
                </a:extLst>
              </a:tr>
              <a:tr h="481313">
                <a:tc>
                  <a:txBody>
                    <a:bodyPr/>
                    <a:lstStyle/>
                    <a:p>
                      <a:r>
                        <a:rPr lang="en-US" dirty="0"/>
                        <a:t>Highest 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Oregon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6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18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3C025-13A1-D940-99F4-898004AD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Summary Statistics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87D82D-C96A-44F0-942F-D9DC8F34C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US" sz="1600" dirty="0"/>
              <a:t>Distribution of the ABV variable slightly skewed to the right.</a:t>
            </a:r>
          </a:p>
          <a:p>
            <a:r>
              <a:rPr lang="en-US" sz="1600" dirty="0"/>
              <a:t>This is viable since higher alcohol content is reserved for liquor. Generally, ABV for a beer exceeding .20 is very rare.</a:t>
            </a:r>
          </a:p>
          <a:p>
            <a:r>
              <a:rPr lang="en-US" sz="1600" dirty="0"/>
              <a:t>As per the below table average ABV is 5.9%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3E7649-DE94-8446-8048-5EFD16FEA9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896" y="793413"/>
            <a:ext cx="7511899" cy="522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3F083-8215-724C-8971-6AEA28D74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39" y="4945925"/>
            <a:ext cx="4429672" cy="5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19F64-3FA3-B544-A493-94DC3773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ABV vs IBU : Difference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7515AA5D-6B7D-48D1-A5E9-D8C2B49A4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09" y="2135943"/>
            <a:ext cx="3358084" cy="35440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It is hard to justify whether higher ABV percentage leads to increased bitterness.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From this data it seems that a vast majority of beers in the 5 to 10 percent range have high bitterness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It can also be the the beer type plays a big role in bitterness. (Ex: Fruit beers might have higher alcohol percentage but not as bitter).</a:t>
            </a:r>
          </a:p>
          <a:p>
            <a:pPr marL="36900" indent="0">
              <a:lnSpc>
                <a:spcPct val="100000"/>
              </a:lnSpc>
              <a:buNone/>
            </a:pPr>
            <a:endParaRPr lang="en-US" sz="14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2E62053-BEFC-074E-9933-36C6264E9D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131" y="1328767"/>
            <a:ext cx="7467524" cy="35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716AB-FEC4-6F40-889F-9A56D646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89798"/>
          </a:xfrm>
        </p:spPr>
        <p:txBody>
          <a:bodyPr>
            <a:normAutofit/>
          </a:bodyPr>
          <a:lstStyle/>
          <a:p>
            <a:r>
              <a:rPr lang="en-US" dirty="0"/>
              <a:t>Beer Type: A KNN classification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D75B1D-5F88-4608-9A0F-51DEBAA6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9521"/>
            <a:ext cx="5978072" cy="3545327"/>
          </a:xfrm>
        </p:spPr>
        <p:txBody>
          <a:bodyPr anchor="ctr">
            <a:normAutofit/>
          </a:bodyPr>
          <a:lstStyle/>
          <a:p>
            <a:pPr>
              <a:buClr>
                <a:srgbClr val="8EA6C2"/>
              </a:buClr>
            </a:pPr>
            <a:r>
              <a:rPr lang="en-US" dirty="0"/>
              <a:t>IPA tend to be have higher alcohol content as well as bitterness level (IBU) compared to Ale’s</a:t>
            </a:r>
          </a:p>
          <a:p>
            <a:pPr>
              <a:buClr>
                <a:srgbClr val="8EA6C2"/>
              </a:buClr>
            </a:pPr>
            <a:r>
              <a:rPr lang="en-US" dirty="0"/>
              <a:t>The KNN model is not as accurate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854D2F-6E3A-9C47-8565-9DEC33A4C7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8736" y="643465"/>
            <a:ext cx="4003193" cy="2551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490C2-9540-CA47-B07A-E44CD2B2C7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8736" y="3294291"/>
            <a:ext cx="4003193" cy="25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58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D41"/>
      </a:dk2>
      <a:lt2>
        <a:srgbClr val="EAE7E4"/>
      </a:lt2>
      <a:accent1>
        <a:srgbClr val="8EA6C2"/>
      </a:accent1>
      <a:accent2>
        <a:srgbClr val="79AAB1"/>
      </a:accent2>
      <a:accent3>
        <a:srgbClr val="81AA9E"/>
      </a:accent3>
      <a:accent4>
        <a:srgbClr val="77AF88"/>
      </a:accent4>
      <a:accent5>
        <a:srgbClr val="86AB81"/>
      </a:accent5>
      <a:accent6>
        <a:srgbClr val="91A974"/>
      </a:accent6>
      <a:hlink>
        <a:srgbClr val="9A7E5D"/>
      </a:hlink>
      <a:folHlink>
        <a:srgbClr val="848484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267</Words>
  <Application>Microsoft Macintosh PowerPoint</Application>
  <PresentationFormat>Widescreen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Georgia Pro Cond Light</vt:lpstr>
      <vt:lpstr>Speak Pro</vt:lpstr>
      <vt:lpstr>Wingdings 2</vt:lpstr>
      <vt:lpstr>SlateVTI</vt:lpstr>
      <vt:lpstr>Beers and Breweries</vt:lpstr>
      <vt:lpstr>Breweries per State</vt:lpstr>
      <vt:lpstr>What should we do with the missing values in Bitterness and Alcohol Content?</vt:lpstr>
      <vt:lpstr>Median ABV by State</vt:lpstr>
      <vt:lpstr>Median IBU by State</vt:lpstr>
      <vt:lpstr>Highest Alcohol Content and Bitterness</vt:lpstr>
      <vt:lpstr>Summary Statistics</vt:lpstr>
      <vt:lpstr>ABV vs IBU : Difference</vt:lpstr>
      <vt:lpstr>Beer Type: A KNN classification</vt:lpstr>
      <vt:lpstr>Extra Data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 and Breweries</dc:title>
  <dc:creator>Aniketh Vankina</dc:creator>
  <cp:lastModifiedBy>Aniketh Vankina</cp:lastModifiedBy>
  <cp:revision>2</cp:revision>
  <dcterms:created xsi:type="dcterms:W3CDTF">2020-03-06T07:01:52Z</dcterms:created>
  <dcterms:modified xsi:type="dcterms:W3CDTF">2020-03-06T08:29:46Z</dcterms:modified>
</cp:coreProperties>
</file>